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4088" r:id="rId2"/>
  </p:sldMasterIdLst>
  <p:sldIdLst>
    <p:sldId id="256" r:id="rId3"/>
    <p:sldId id="257" r:id="rId4"/>
    <p:sldId id="259" r:id="rId5"/>
    <p:sldId id="260" r:id="rId6"/>
    <p:sldId id="261" r:id="rId7"/>
    <p:sldId id="262" r:id="rId8"/>
    <p:sldId id="292" r:id="rId9"/>
    <p:sldId id="266" r:id="rId10"/>
    <p:sldId id="265" r:id="rId11"/>
    <p:sldId id="291" r:id="rId12"/>
    <p:sldId id="271" r:id="rId13"/>
    <p:sldId id="269" r:id="rId14"/>
    <p:sldId id="274" r:id="rId15"/>
    <p:sldId id="288" r:id="rId16"/>
    <p:sldId id="278" r:id="rId17"/>
    <p:sldId id="289" r:id="rId18"/>
    <p:sldId id="275" r:id="rId19"/>
    <p:sldId id="284" r:id="rId20"/>
    <p:sldId id="290" r:id="rId21"/>
    <p:sldId id="263" r:id="rId22"/>
  </p:sldIdLst>
  <p:sldSz cx="9144000" cy="6858000" type="screen4x3"/>
  <p:notesSz cx="6858000" cy="9144000"/>
  <p:defaultTextStyle>
    <a:defPPr>
      <a:defRPr lang="ko-K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맑은 고딕"/>
        <a:cs typeface="맑은 고딕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맑은 고딕"/>
        <a:cs typeface="맑은 고딕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맑은 고딕"/>
        <a:cs typeface="맑은 고딕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맑은 고딕"/>
        <a:cs typeface="맑은 고딕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맑은 고딕"/>
        <a:cs typeface="맑은 고딕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맑은 고딕"/>
        <a:cs typeface="맑은 고딕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맑은 고딕"/>
        <a:cs typeface="맑은 고딕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맑은 고딕"/>
        <a:cs typeface="맑은 고딕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맑은 고딕"/>
        <a:cs typeface="맑은 고딕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74" y="-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F2FB60-02E1-4DF3-AEF9-6A69635244DE}" type="datetimeFigureOut">
              <a:rPr lang="en-US"/>
              <a:pPr>
                <a:defRPr/>
              </a:pPr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6D62C6-C392-4DE0-9CBD-6EC2E88ABA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CD20B6-E0C2-4C2F-B11D-137BCDDB800A}" type="datetimeFigureOut">
              <a:rPr lang="en-US"/>
              <a:pPr>
                <a:defRPr/>
              </a:pPr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CB5012-9D20-4E9A-9639-7C2B93A125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C9715A-44E1-49BB-903B-91D9412E98E1}" type="datetimeFigureOut">
              <a:rPr lang="en-US"/>
              <a:pPr>
                <a:defRPr/>
              </a:pPr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5AA01D-ABBF-42C7-9150-AE264A0A8D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68BB348-0ADC-40EE-B8FE-5E692EB703B1}" type="datetimeFigureOut">
              <a:rPr lang="en-US" smtClean="0"/>
              <a:pPr>
                <a:defRPr/>
              </a:pPr>
              <a:t>9/27/2022</a:t>
            </a:fld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pPr>
              <a:defRPr/>
            </a:pPr>
            <a:fld id="{FEA588B4-264F-4395-AC52-9201694C092E}" type="slidenum">
              <a:rPr lang="en-US" smtClean="0"/>
              <a:pPr>
                <a:defRPr/>
              </a:pPr>
              <a:t>‹#›</a:t>
            </a:fld>
            <a:endParaRPr 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A4AB65-19CB-40D8-A2C6-EAA7E2A14791}" type="datetimeFigureOut">
              <a:rPr lang="en-US" smtClean="0"/>
              <a:pPr>
                <a:defRPr/>
              </a:pPr>
              <a:t>9/27/2022</a:t>
            </a:fld>
            <a:endParaRPr lang="en-US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pPr>
              <a:defRPr/>
            </a:pPr>
            <a:fld id="{728E58D0-D105-4466-B726-1B3673201F39}" type="slidenum">
              <a:rPr lang="en-US" smtClean="0"/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72E5735-8B3C-4B39-9113-DC50B15BFB4C}" type="datetimeFigureOut">
              <a:rPr lang="en-US" smtClean="0"/>
              <a:pPr>
                <a:defRPr/>
              </a:pPr>
              <a:t>9/27/2022</a:t>
            </a:fld>
            <a:endParaRPr lang="en-US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963C0C-8B0E-4A17-8676-C70D062BE8B6}" type="slidenum">
              <a:rPr lang="en-US" smtClean="0"/>
              <a:pPr>
                <a:defRPr/>
              </a:pPr>
              <a:t>‹#›</a:t>
            </a:fld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740904D-026D-4793-950D-F38F40C3E8F3}" type="datetimeFigureOut">
              <a:rPr lang="en-US" smtClean="0"/>
              <a:pPr>
                <a:defRPr/>
              </a:pPr>
              <a:t>9/27/2022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649C3A-CD6C-4158-9C56-26CC6418853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F12A2A9-68F6-42B9-B230-F29B3D33F689}" type="datetimeFigureOut">
              <a:rPr lang="en-US" smtClean="0"/>
              <a:pPr>
                <a:defRPr/>
              </a:pPr>
              <a:t>9/27/2022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pPr>
              <a:defRPr/>
            </a:pPr>
            <a:fld id="{F5234A8D-066C-482F-8245-5C86F7003E2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1724653-FE2E-4499-BADB-A5E3A672A4CF}" type="datetimeFigureOut">
              <a:rPr lang="en-US" smtClean="0"/>
              <a:pPr>
                <a:defRPr/>
              </a:pPr>
              <a:t>9/27/2022</a:t>
            </a:fld>
            <a:endParaRPr lang="en-US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AA7342-DEF4-4B83-87DF-5331171E8E75}" type="slidenum">
              <a:rPr lang="en-US" smtClean="0"/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2A0BAF0-FC3B-4B66-9607-7FD34E74C599}" type="datetimeFigureOut">
              <a:rPr lang="en-US" smtClean="0"/>
              <a:pPr>
                <a:defRPr/>
              </a:pPr>
              <a:t>9/27/2022</a:t>
            </a:fld>
            <a:endParaRPr lang="en-US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D07D0C-C7EB-4040-B613-A7D42FA6C2EF}" type="slidenum">
              <a:rPr lang="en-US" smtClean="0"/>
              <a:pPr>
                <a:defRPr/>
              </a:pPr>
              <a:t>‹#›</a:t>
            </a:fld>
            <a:endParaRPr 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D56BE9-C2A8-471B-BAD4-363B7C7D066F}" type="datetimeFigureOut">
              <a:rPr lang="en-US" smtClean="0"/>
              <a:pPr>
                <a:defRPr/>
              </a:pPr>
              <a:t>9/27/2022</a:t>
            </a:fld>
            <a:endParaRPr lang="en-US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946DA2-1569-4F5E-9BAF-8A1251BAA132}" type="slidenum">
              <a:rPr lang="en-US" smtClean="0"/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65A379-3AFD-41BC-8C6A-B2B647916A64}" type="datetimeFigureOut">
              <a:rPr lang="en-US"/>
              <a:pPr>
                <a:defRPr/>
              </a:pPr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105DE8-4C88-4BF7-BEF2-7477F65694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0EDA3FA-C609-4FD2-B81B-EED1BEA6C2A0}" type="datetimeFigureOut">
              <a:rPr lang="en-US" smtClean="0"/>
              <a:pPr>
                <a:defRPr/>
              </a:pPr>
              <a:t>9/27/2022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D956E5-A68D-4C12-871E-5846047C0684}" type="slidenum">
              <a:rPr lang="en-US" smtClean="0"/>
              <a:pPr>
                <a:defRPr/>
              </a:pPr>
              <a:t>‹#›</a:t>
            </a:fld>
            <a:endParaRPr lang="en-US" sz="280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09D19FB-7D2B-4DF5-8BB9-F7E046E20A66}" type="datetimeFigureOut">
              <a:rPr lang="en-US" smtClean="0"/>
              <a:pPr>
                <a:defRPr/>
              </a:pPr>
              <a:t>9/27/2022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933627-D112-4B24-B433-D8BCE3CD7DA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7386D7B-9B0E-473D-98DC-39DA7DE80581}" type="datetimeFigureOut">
              <a:rPr lang="en-US" smtClean="0"/>
              <a:pPr>
                <a:defRPr/>
              </a:pPr>
              <a:t>9/27/2022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08F18-5678-42FA-8DE4-9EC4F160169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778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Образец заголовка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7544" y="2276872"/>
            <a:ext cx="8229600" cy="3600400"/>
          </a:xfrm>
          <a:prstGeom prst="rect">
            <a:avLst/>
          </a:prstGeom>
        </p:spPr>
        <p:txBody>
          <a:bodyPr lIns="396000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72" y="0"/>
            <a:ext cx="7524328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Образец заголовка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134072" y="1844824"/>
            <a:ext cx="6563072" cy="4147865"/>
          </a:xfrm>
          <a:prstGeom prst="rect">
            <a:avLst/>
          </a:prstGeom>
        </p:spPr>
        <p:txBody>
          <a:bodyPr lIns="396000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2EAC0B-EC22-45DC-9675-B2E88B2DF000}" type="datetimeFigureOut">
              <a:rPr lang="en-US"/>
              <a:pPr>
                <a:defRPr/>
              </a:pPr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71676B-2A9D-4F68-BAEC-FBA3ADF827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C40B5C-5F18-4EC4-8DB6-83120F47D918}" type="datetimeFigureOut">
              <a:rPr lang="en-US"/>
              <a:pPr>
                <a:defRPr/>
              </a:pPr>
              <a:t>9/27/2022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093448-2714-4A9D-9F72-217FBFD4CB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BC8505-4E36-4AF2-8D90-FBCC13D7584B}" type="datetimeFigureOut">
              <a:rPr lang="en-US"/>
              <a:pPr>
                <a:defRPr/>
              </a:pPr>
              <a:t>9/27/2022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5FBC0E-A880-4750-B05D-7D4DC48B2C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0A7888-44C1-436E-ABE7-389E4B204835}" type="datetimeFigureOut">
              <a:rPr lang="en-US"/>
              <a:pPr>
                <a:defRPr/>
              </a:pPr>
              <a:t>9/27/2022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1935E4-CB38-4EDD-8C87-FCE7EDED31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72F537-90CB-4C6C-A7F4-7CFA0AFC0921}" type="datetimeFigureOut">
              <a:rPr lang="en-US"/>
              <a:pPr>
                <a:defRPr/>
              </a:pPr>
              <a:t>9/27/2022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DA8476-C237-4D50-9728-2DB964127F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33E3D2-5B10-43E0-B2FC-01F6072DCDB5}" type="datetimeFigureOut">
              <a:rPr lang="en-US"/>
              <a:pPr>
                <a:defRPr/>
              </a:pPr>
              <a:t>9/27/2022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6CDCEB-5B78-4ECA-9274-5D34CF9C40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8162E3-C10E-40AC-9F2F-BBDEF157852F}" type="datetimeFigureOut">
              <a:rPr lang="en-US"/>
              <a:pPr>
                <a:defRPr/>
              </a:pPr>
              <a:t>9/27/2022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D04E5E-B731-4DAA-90D2-1F4354A94F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 latinLnBrk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325BA8F-A238-4FD5-9F87-D96BF660E63D}" type="datetimeFigureOut">
              <a:rPr lang="en-US"/>
              <a:pPr>
                <a:defRPr/>
              </a:pPr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 latinLnBrk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 latinLnBrk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4A587C4-CB47-4202-AF40-A6CC440F94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3" r:id="rId1"/>
    <p:sldLayoutId id="2147483982" r:id="rId2"/>
    <p:sldLayoutId id="2147483981" r:id="rId3"/>
    <p:sldLayoutId id="2147483980" r:id="rId4"/>
    <p:sldLayoutId id="2147483979" r:id="rId5"/>
    <p:sldLayoutId id="2147483978" r:id="rId6"/>
    <p:sldLayoutId id="2147483977" r:id="rId7"/>
    <p:sldLayoutId id="2147483976" r:id="rId8"/>
    <p:sldLayoutId id="2147483975" r:id="rId9"/>
    <p:sldLayoutId id="2147483974" r:id="rId10"/>
    <p:sldLayoutId id="214748397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맑은 고딕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맑은 고딕"/>
          <a:cs typeface="맑은 고딕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맑은 고딕"/>
          <a:cs typeface="맑은 고딕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맑은 고딕"/>
          <a:cs typeface="맑은 고딕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맑은 고딕"/>
          <a:cs typeface="맑은 고딕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맑은 고딕"/>
          <a:cs typeface="맑은 고딕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맑은 고딕"/>
          <a:cs typeface="맑은 고딕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맑은 고딕"/>
          <a:cs typeface="맑은 고딕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맑은 고딕"/>
          <a:cs typeface="맑은 고딕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맑은 고딕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맑은 고딕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맑은 고딕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맑은 고딕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맑은 고딕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0325BA8F-A238-4FD5-9F87-D96BF660E63D}" type="datetimeFigureOut">
              <a:rPr lang="en-US" smtClean="0"/>
              <a:pPr>
                <a:defRPr/>
              </a:pPr>
              <a:t>9/27/2022</a:t>
            </a:fld>
            <a:endParaRPr lang="en-US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94A587C4-CB47-4202-AF40-A6CC440F94B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89" r:id="rId1"/>
    <p:sldLayoutId id="2147484090" r:id="rId2"/>
    <p:sldLayoutId id="2147484091" r:id="rId3"/>
    <p:sldLayoutId id="2147484092" r:id="rId4"/>
    <p:sldLayoutId id="2147484093" r:id="rId5"/>
    <p:sldLayoutId id="2147484094" r:id="rId6"/>
    <p:sldLayoutId id="2147484095" r:id="rId7"/>
    <p:sldLayoutId id="2147484096" r:id="rId8"/>
    <p:sldLayoutId id="2147484097" r:id="rId9"/>
    <p:sldLayoutId id="2147484098" r:id="rId10"/>
    <p:sldLayoutId id="2147484099" r:id="rId11"/>
    <p:sldLayoutId id="2147484100" r:id="rId12"/>
    <p:sldLayoutId id="2147484101" r:id="rId13"/>
    <p:sldLayoutId id="2147484102" r:id="rId14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93;&#1086;&#1095;&#1091;&#1084;&#1086;&#1075;&#1091;&#1079;&#1085;&#1072;&#1102;.&#1088;&#1092;/" TargetMode="External"/><Relationship Id="rId7" Type="http://schemas.openxmlformats.org/officeDocument/2006/relationships/image" Target="../media/image49.jpeg"/><Relationship Id="rId2" Type="http://schemas.openxmlformats.org/officeDocument/2006/relationships/hyperlink" Target="https://fmc.hse.ru/primarySchool" TargetMode="Externa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hyperlink" Target="http://questigra.ru/finquest/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35896" y="1196752"/>
            <a:ext cx="5367337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/>
              <a:t>Формирование основ финансовой грамотности на уроках и занятиях внеурочной деятельности в начальной </a:t>
            </a:r>
            <a:r>
              <a:rPr lang="ru-RU" sz="3200" b="1" dirty="0" smtClean="0"/>
              <a:t>школе</a:t>
            </a:r>
            <a:endParaRPr lang="ru-RU" sz="3200" dirty="0"/>
          </a:p>
        </p:txBody>
      </p:sp>
      <p:sp>
        <p:nvSpPr>
          <p:cNvPr id="28674" name="TextBox 2"/>
          <p:cNvSpPr txBox="1">
            <a:spLocks noChangeArrowheads="1"/>
          </p:cNvSpPr>
          <p:nvPr/>
        </p:nvSpPr>
        <p:spPr bwMode="auto">
          <a:xfrm>
            <a:off x="1187624" y="260350"/>
            <a:ext cx="669674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latinLnBrk="1"/>
            <a:r>
              <a:rPr lang="ru-RU" sz="1600" b="1" dirty="0" smtClean="0">
                <a:latin typeface="Cambria" pitchFamily="18" charset="0"/>
              </a:rPr>
              <a:t>Муниципальное бюджетное общеобразовательное учреждение «</a:t>
            </a:r>
            <a:r>
              <a:rPr lang="ru-RU" sz="1600" b="1" dirty="0" err="1" smtClean="0">
                <a:latin typeface="Cambria" pitchFamily="18" charset="0"/>
              </a:rPr>
              <a:t>Сухановская</a:t>
            </a:r>
            <a:r>
              <a:rPr lang="ru-RU" sz="1600" b="1" dirty="0" smtClean="0">
                <a:latin typeface="Cambria" pitchFamily="18" charset="0"/>
              </a:rPr>
              <a:t> средняя общеобразовательная школа»</a:t>
            </a:r>
            <a:endParaRPr lang="ru-RU" sz="1600" b="1" dirty="0">
              <a:latin typeface="Cambria" pitchFamily="18" charset="0"/>
            </a:endParaRPr>
          </a:p>
        </p:txBody>
      </p:sp>
      <p:sp>
        <p:nvSpPr>
          <p:cNvPr id="28675" name="TextBox 5"/>
          <p:cNvSpPr txBox="1">
            <a:spLocks noChangeArrowheads="1"/>
          </p:cNvSpPr>
          <p:nvPr/>
        </p:nvSpPr>
        <p:spPr bwMode="auto">
          <a:xfrm>
            <a:off x="4651619" y="4869160"/>
            <a:ext cx="417671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latinLnBrk="1"/>
            <a:r>
              <a:rPr lang="ru-RU" sz="2000" b="1" dirty="0">
                <a:latin typeface="Cambria" pitchFamily="18" charset="0"/>
              </a:rPr>
              <a:t>Учитель начальных классов:</a:t>
            </a:r>
          </a:p>
          <a:p>
            <a:pPr algn="r" latinLnBrk="1"/>
            <a:r>
              <a:rPr lang="ru-RU" sz="2000" b="1" dirty="0" smtClean="0">
                <a:latin typeface="Cambria" pitchFamily="18" charset="0"/>
              </a:rPr>
              <a:t>Снигирева Т.Ю.</a:t>
            </a:r>
            <a:endParaRPr lang="ru-RU" sz="2000" b="1" dirty="0">
              <a:latin typeface="Cambria" pitchFamily="18" charset="0"/>
            </a:endParaRPr>
          </a:p>
        </p:txBody>
      </p:sp>
      <p:sp>
        <p:nvSpPr>
          <p:cNvPr id="28676" name="TextBox 7"/>
          <p:cNvSpPr txBox="1">
            <a:spLocks noChangeArrowheads="1"/>
          </p:cNvSpPr>
          <p:nvPr/>
        </p:nvSpPr>
        <p:spPr bwMode="auto">
          <a:xfrm>
            <a:off x="3776663" y="5876925"/>
            <a:ext cx="20875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latinLnBrk="1"/>
            <a:r>
              <a:rPr lang="ru-RU" b="1" dirty="0" smtClean="0">
                <a:latin typeface="Cambria" pitchFamily="18" charset="0"/>
              </a:rPr>
              <a:t>2022 г</a:t>
            </a:r>
            <a:endParaRPr lang="ru-RU" b="1" dirty="0"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Объект 2"/>
          <p:cNvSpPr txBox="1">
            <a:spLocks/>
          </p:cNvSpPr>
          <p:nvPr/>
        </p:nvSpPr>
        <p:spPr bwMode="auto">
          <a:xfrm>
            <a:off x="539750" y="333375"/>
            <a:ext cx="82296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Clr>
                <a:srgbClr val="C3260C"/>
              </a:buClr>
              <a:buSzPct val="130000"/>
              <a:buFont typeface="Georgia" pitchFamily="18" charset="0"/>
              <a:buNone/>
            </a:pPr>
            <a:endParaRPr lang="ru-RU" sz="32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1028" name="Picture 4" descr="C:\Users\9E3A~1\AppData\Local\Temp\Rar$DRa5044.38937\IMG_20220927_102809_resized_20220927_1031161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278" y="1124744"/>
            <a:ext cx="3450150" cy="2587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9E3A~1\AppData\Local\Temp\Rar$DRa5044.41061\IMG_20220927_102747_resized_20220927_10311707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1" y="1124743"/>
            <a:ext cx="3490700" cy="2618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9E3A~1\AppData\Local\Temp\Rar$DRa5044.46548\IMG_20220927_102606_resized_20220927_1031179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3530" y="3742768"/>
            <a:ext cx="4153643" cy="3115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-180528" y="302932"/>
            <a:ext cx="86618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Урочная деятельность. Окружающий мир</a:t>
            </a:r>
            <a:endParaRPr lang="ru-RU" sz="2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s://c.pxhere.com/photos/24/76/euro_money_finance_save_cent_coins-868418.jpg!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836918"/>
            <a:ext cx="1744897" cy="1163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ladyinlife.ru/wp-content/uploads/2015/12/Series-A-Funding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589861"/>
            <a:ext cx="1505743" cy="142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https://ladyinlife.ru/wp-content/uploads/2015/12/Series-A-Funding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3607" y="4589861"/>
            <a:ext cx="1505743" cy="142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0685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Объект 2"/>
          <p:cNvSpPr txBox="1">
            <a:spLocks/>
          </p:cNvSpPr>
          <p:nvPr/>
        </p:nvSpPr>
        <p:spPr bwMode="auto">
          <a:xfrm>
            <a:off x="539750" y="333375"/>
            <a:ext cx="82296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Clr>
                <a:srgbClr val="C3260C"/>
              </a:buClr>
              <a:buSzPct val="130000"/>
              <a:buFont typeface="Georgia" pitchFamily="18" charset="0"/>
              <a:buNone/>
            </a:pPr>
            <a:r>
              <a:rPr lang="ru-RU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Урочная 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деятельность. Математика</a:t>
            </a:r>
            <a:endParaRPr lang="ru-RU" sz="32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63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71775" y="3284538"/>
            <a:ext cx="3609975" cy="282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4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62163" y="1196975"/>
            <a:ext cx="5184775" cy="174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9E3A~1\AppData\Local\Temp\Rar$DRa5044.34435\IMG_20220927_102908_resized_20220927_10311304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" y="1124743"/>
            <a:ext cx="4012443" cy="300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9E3A~1\AppData\Local\Temp\Rar$DRa5044.36474\IMG_20220927_102839_resized_20220927_10311117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148064" y="1124743"/>
            <a:ext cx="4012442" cy="300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9E3A~1\AppData\Local\Temp\Rar$DRa5044.49862\IMG_20220927_102532_resized_20220927_1031120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17" y="4293097"/>
            <a:ext cx="3467745" cy="2600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9E3A~1\AppData\Local\Temp\Rar$DRa5044.3963\IMG_20220927_102510_resized_20220927_10311398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7" y="4293097"/>
            <a:ext cx="3419873" cy="256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Ёжик\Desktop\phpcLHz7W_KINy-po-finansovoj-gramotnosti-6-klass_html_89cf82333c37df2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0372" y="4293097"/>
            <a:ext cx="2363755" cy="1772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7504" y="260648"/>
            <a:ext cx="75312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Урочная деятельность. Математика</a:t>
            </a:r>
            <a:endParaRPr lang="ru-RU" sz="32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288" y="1196975"/>
            <a:ext cx="8229600" cy="460375"/>
          </a:xfrm>
        </p:spPr>
        <p:txBody>
          <a:bodyPr rtlCol="0">
            <a:normAutofit fontScale="77500" lnSpcReduction="20000"/>
          </a:bodyPr>
          <a:lstStyle/>
          <a:p>
            <a:pPr algn="ctr" eaLnBrk="1" fontAlgn="auto" hangingPunct="1">
              <a:buClr>
                <a:schemeClr val="accent6">
                  <a:lumMod val="75000"/>
                </a:schemeClr>
              </a:buClr>
              <a:defRPr/>
            </a:pPr>
            <a:r>
              <a:rPr lang="ru-RU" sz="3600" b="1" u="sng" dirty="0">
                <a:solidFill>
                  <a:srgbClr val="F0932C"/>
                </a:solidFill>
                <a:latin typeface="Cambria"/>
                <a:ea typeface="+mj-ea"/>
                <a:cs typeface="+mj-cs"/>
              </a:rPr>
              <a:t>Соедини линиями продолжение пословицы</a:t>
            </a:r>
            <a:endParaRPr lang="ru-RU" u="sng" dirty="0">
              <a:cs typeface="+mn-cs"/>
            </a:endParaRPr>
          </a:p>
        </p:txBody>
      </p:sp>
      <p:sp>
        <p:nvSpPr>
          <p:cNvPr id="41987" name="Прямоугольник 2"/>
          <p:cNvSpPr>
            <a:spLocks noGrp="1" noChangeArrowheads="1"/>
          </p:cNvSpPr>
          <p:nvPr>
            <p:ph idx="10"/>
          </p:nvPr>
        </p:nvSpPr>
        <p:spPr>
          <a:xfrm>
            <a:off x="468313" y="1658938"/>
            <a:ext cx="8229600" cy="4473575"/>
          </a:xfrm>
        </p:spPr>
        <p:txBody>
          <a:bodyPr>
            <a:spAutoFit/>
          </a:bodyPr>
          <a:lstStyle/>
          <a:p>
            <a:pPr eaLnBrk="1" hangingPunct="1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rgbClr val="404040"/>
              </a:solidFill>
              <a:latin typeface="Cambria" pitchFamily="18" charset="0"/>
              <a:ea typeface="Times New Roman" pitchFamily="18" charset="0"/>
              <a:cs typeface="Calibri" pitchFamily="34" charset="0"/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tx1"/>
                </a:solidFill>
                <a:latin typeface="Cambria" pitchFamily="18" charset="0"/>
                <a:ea typeface="Times New Roman" pitchFamily="18" charset="0"/>
                <a:cs typeface="Calibri" pitchFamily="34" charset="0"/>
              </a:rPr>
              <a:t>Береги хлеб для еды,                        богатый вора боится.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tx1"/>
                </a:solidFill>
                <a:latin typeface="Cambria" pitchFamily="18" charset="0"/>
                <a:ea typeface="Times New Roman" pitchFamily="18" charset="0"/>
                <a:cs typeface="Calibri" pitchFamily="34" charset="0"/>
              </a:rPr>
              <a:t> 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tx1"/>
                </a:solidFill>
                <a:latin typeface="Cambria" pitchFamily="18" charset="0"/>
                <a:ea typeface="Times New Roman" pitchFamily="18" charset="0"/>
                <a:cs typeface="Calibri" pitchFamily="34" charset="0"/>
              </a:rPr>
              <a:t>Без денег торговать                          а деньги для Беды.                                     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tx1"/>
                </a:solidFill>
                <a:latin typeface="Cambria" pitchFamily="18" charset="0"/>
                <a:ea typeface="Times New Roman" pitchFamily="18" charset="0"/>
                <a:cs typeface="Calibri" pitchFamily="34" charset="0"/>
              </a:rPr>
              <a:t> 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tx1"/>
                </a:solidFill>
                <a:latin typeface="Cambria" pitchFamily="18" charset="0"/>
                <a:ea typeface="Times New Roman" pitchFamily="18" charset="0"/>
                <a:cs typeface="Calibri" pitchFamily="34" charset="0"/>
              </a:rPr>
              <a:t>Богатому не спится,                           как без соли хлебать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</a:pPr>
            <a:endParaRPr lang="ru-RU" sz="2400" b="1" dirty="0" smtClean="0">
              <a:solidFill>
                <a:schemeClr val="tx1"/>
              </a:solidFill>
              <a:latin typeface="Cambria" pitchFamily="18" charset="0"/>
              <a:ea typeface="Times New Roman" pitchFamily="18" charset="0"/>
              <a:cs typeface="Calibri" pitchFamily="34" charset="0"/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ru-RU" sz="2400" b="1" dirty="0" smtClean="0">
                <a:solidFill>
                  <a:schemeClr val="tx1"/>
                </a:solidFill>
                <a:latin typeface="Cambria" pitchFamily="18" charset="0"/>
                <a:ea typeface="Times New Roman" pitchFamily="18" charset="0"/>
                <a:cs typeface="Calibri" pitchFamily="34" charset="0"/>
              </a:rPr>
              <a:t>Когда деньги говорят,                       прокладывает.   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ru-RU" sz="2400" b="1" dirty="0" smtClean="0">
                <a:solidFill>
                  <a:schemeClr val="tx1"/>
                </a:solidFill>
                <a:latin typeface="Cambria" pitchFamily="18" charset="0"/>
                <a:ea typeface="Times New Roman" pitchFamily="18" charset="0"/>
                <a:cs typeface="Calibri" pitchFamily="34" charset="0"/>
              </a:rPr>
              <a:t>                 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ru-RU" sz="2400" b="1" dirty="0" smtClean="0">
                <a:solidFill>
                  <a:schemeClr val="tx1"/>
                </a:solidFill>
                <a:latin typeface="Cambria" pitchFamily="18" charset="0"/>
                <a:ea typeface="Times New Roman" pitchFamily="18" charset="0"/>
                <a:cs typeface="Calibri" pitchFamily="34" charset="0"/>
              </a:rPr>
              <a:t>Есть грош,                                              тогда правда молчит...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sz="2400" b="1" dirty="0" smtClean="0">
              <a:solidFill>
                <a:schemeClr val="tx1"/>
              </a:solidFill>
              <a:latin typeface="Cambria" pitchFamily="18" charset="0"/>
              <a:ea typeface="Times New Roman" pitchFamily="18" charset="0"/>
              <a:cs typeface="Calibri" pitchFamily="34" charset="0"/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ru-RU" sz="2400" b="1" dirty="0" smtClean="0">
                <a:solidFill>
                  <a:schemeClr val="tx1"/>
                </a:solidFill>
                <a:latin typeface="Cambria" pitchFamily="18" charset="0"/>
                <a:ea typeface="Times New Roman" pitchFamily="18" charset="0"/>
                <a:cs typeface="Calibri" pitchFamily="34" charset="0"/>
              </a:rPr>
              <a:t>Денежка дорожку                                так будет и рожь</a:t>
            </a:r>
          </a:p>
        </p:txBody>
      </p:sp>
      <p:sp>
        <p:nvSpPr>
          <p:cNvPr id="41986" name="Объект 2"/>
          <p:cNvSpPr txBox="1">
            <a:spLocks/>
          </p:cNvSpPr>
          <p:nvPr/>
        </p:nvSpPr>
        <p:spPr bwMode="auto">
          <a:xfrm>
            <a:off x="539750" y="260649"/>
            <a:ext cx="8229600" cy="533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Clr>
                <a:srgbClr val="C3260C"/>
              </a:buClr>
              <a:buSzPct val="130000"/>
              <a:buFont typeface="Georgia" pitchFamily="18" charset="0"/>
              <a:buNone/>
            </a:pP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7504" y="260648"/>
            <a:ext cx="75312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Урочная деятельность. Русский язык</a:t>
            </a:r>
            <a:endParaRPr lang="ru-RU" sz="32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6" name="Объект 2"/>
          <p:cNvSpPr txBox="1">
            <a:spLocks/>
          </p:cNvSpPr>
          <p:nvPr/>
        </p:nvSpPr>
        <p:spPr bwMode="auto">
          <a:xfrm>
            <a:off x="539750" y="333375"/>
            <a:ext cx="82296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Clr>
                <a:srgbClr val="C3260C"/>
              </a:buClr>
              <a:buSzPct val="130000"/>
              <a:buFont typeface="Georgia" pitchFamily="18" charset="0"/>
              <a:buNone/>
            </a:pPr>
            <a:endParaRPr lang="ru-RU" sz="32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64518" name="AutoShape 6" descr="00_1018985480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ru-RU"/>
          </a:p>
        </p:txBody>
      </p:sp>
      <p:sp>
        <p:nvSpPr>
          <p:cNvPr id="64520" name="AutoShape 8" descr="00_1018985480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ru-RU"/>
          </a:p>
        </p:txBody>
      </p:sp>
      <p:pic>
        <p:nvPicPr>
          <p:cNvPr id="64521" name="Picture 9" descr="m1000x10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92500" y="1341438"/>
            <a:ext cx="2097088" cy="2097087"/>
          </a:xfrm>
          <a:prstGeom prst="rect">
            <a:avLst/>
          </a:prstGeom>
          <a:noFill/>
        </p:spPr>
      </p:pic>
      <p:pic>
        <p:nvPicPr>
          <p:cNvPr id="64522" name="Picture 10" descr="10178627691_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188" y="1196975"/>
            <a:ext cx="2366962" cy="3213100"/>
          </a:xfrm>
          <a:prstGeom prst="rect">
            <a:avLst/>
          </a:prstGeom>
          <a:noFill/>
        </p:spPr>
      </p:pic>
      <p:pic>
        <p:nvPicPr>
          <p:cNvPr id="64525" name="Picture 13" descr="Fb8fysfgz0M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46813" y="1196975"/>
            <a:ext cx="2897187" cy="3095625"/>
          </a:xfrm>
          <a:prstGeom prst="rect">
            <a:avLst/>
          </a:prstGeom>
          <a:noFill/>
        </p:spPr>
      </p:pic>
      <p:pic>
        <p:nvPicPr>
          <p:cNvPr id="64526" name="Picture 14" descr="5dac7ec67bc97fffd5b0544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71550" y="3860800"/>
            <a:ext cx="3816350" cy="2581275"/>
          </a:xfrm>
          <a:prstGeom prst="rect">
            <a:avLst/>
          </a:prstGeom>
          <a:noFill/>
        </p:spPr>
      </p:pic>
      <p:pic>
        <p:nvPicPr>
          <p:cNvPr id="64527" name="Picture 15" descr="00_101898548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219700" y="3573463"/>
            <a:ext cx="2289175" cy="3024187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07504" y="301952"/>
            <a:ext cx="8352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B050"/>
                </a:solidFill>
              </a:rPr>
              <a:t>Урочная деятельность. </a:t>
            </a:r>
            <a:r>
              <a:rPr lang="ru-RU" sz="2800" b="1" dirty="0" smtClean="0">
                <a:solidFill>
                  <a:srgbClr val="00B050"/>
                </a:solidFill>
              </a:rPr>
              <a:t>Литературное чтение</a:t>
            </a:r>
            <a:endParaRPr lang="ru-RU" sz="28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Объект 2"/>
          <p:cNvSpPr txBox="1">
            <a:spLocks/>
          </p:cNvSpPr>
          <p:nvPr/>
        </p:nvSpPr>
        <p:spPr bwMode="auto">
          <a:xfrm>
            <a:off x="520779" y="337379"/>
            <a:ext cx="82296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Clr>
                <a:srgbClr val="C3260C"/>
              </a:buClr>
              <a:buSzPct val="130000"/>
              <a:buFont typeface="Georgia" pitchFamily="18" charset="0"/>
              <a:buNone/>
            </a:pPr>
            <a:endParaRPr lang="ru-RU" sz="32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45061" name="TextBox 5"/>
          <p:cNvSpPr txBox="1">
            <a:spLocks noChangeArrowheads="1"/>
          </p:cNvSpPr>
          <p:nvPr/>
        </p:nvSpPr>
        <p:spPr bwMode="auto">
          <a:xfrm>
            <a:off x="395288" y="1412875"/>
            <a:ext cx="2665412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latinLnBrk="1"/>
            <a:r>
              <a:rPr lang="ru-RU" sz="3600" b="1">
                <a:solidFill>
                  <a:srgbClr val="C00000"/>
                </a:solidFill>
                <a:latin typeface="Cambria" pitchFamily="18" charset="0"/>
              </a:rPr>
              <a:t>Игра </a:t>
            </a:r>
          </a:p>
          <a:p>
            <a:pPr algn="ctr" latinLnBrk="1"/>
            <a:r>
              <a:rPr lang="ru-RU" sz="3600" b="1">
                <a:solidFill>
                  <a:srgbClr val="C00000"/>
                </a:solidFill>
                <a:latin typeface="Cambria" pitchFamily="18" charset="0"/>
              </a:rPr>
              <a:t>«Магазин»</a:t>
            </a:r>
          </a:p>
        </p:txBody>
      </p:sp>
      <p:sp>
        <p:nvSpPr>
          <p:cNvPr id="45063" name="TextBox 5"/>
          <p:cNvSpPr txBox="1">
            <a:spLocks noChangeArrowheads="1"/>
          </p:cNvSpPr>
          <p:nvPr/>
        </p:nvSpPr>
        <p:spPr bwMode="auto">
          <a:xfrm>
            <a:off x="5292725" y="1412875"/>
            <a:ext cx="331152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latinLnBrk="1"/>
            <a:r>
              <a:rPr lang="ru-RU" sz="3600" b="1">
                <a:solidFill>
                  <a:srgbClr val="C00000"/>
                </a:solidFill>
                <a:latin typeface="Cambria" pitchFamily="18" charset="0"/>
              </a:rPr>
              <a:t>Игра </a:t>
            </a:r>
          </a:p>
          <a:p>
            <a:pPr algn="ctr" latinLnBrk="1"/>
            <a:r>
              <a:rPr lang="ru-RU" sz="3600" b="1">
                <a:solidFill>
                  <a:srgbClr val="C00000"/>
                </a:solidFill>
                <a:latin typeface="Cambria" pitchFamily="18" charset="0"/>
              </a:rPr>
              <a:t>«Профессия»</a:t>
            </a:r>
          </a:p>
        </p:txBody>
      </p:sp>
      <p:pic>
        <p:nvPicPr>
          <p:cNvPr id="45064" name="Picture 8" descr="img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92725" y="2781300"/>
            <a:ext cx="3492500" cy="2619375"/>
          </a:xfrm>
          <a:prstGeom prst="rect">
            <a:avLst/>
          </a:prstGeom>
          <a:noFill/>
        </p:spPr>
      </p:pic>
      <p:pic>
        <p:nvPicPr>
          <p:cNvPr id="45065" name="Picture 9" descr="f7b18d34e2a6c5fbee8816f8c92d3bd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2852738"/>
            <a:ext cx="4176712" cy="2693987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79388" y="255934"/>
            <a:ext cx="75312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Внеурочная деятельность</a:t>
            </a:r>
            <a:endParaRPr lang="ru-RU" sz="4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ъект 2"/>
          <p:cNvSpPr txBox="1">
            <a:spLocks/>
          </p:cNvSpPr>
          <p:nvPr/>
        </p:nvSpPr>
        <p:spPr bwMode="auto">
          <a:xfrm>
            <a:off x="539750" y="333375"/>
            <a:ext cx="82296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Clr>
                <a:srgbClr val="C3260C"/>
              </a:buClr>
              <a:buSzPct val="130000"/>
              <a:buFont typeface="Georgia" pitchFamily="18" charset="0"/>
              <a:buNone/>
            </a:pPr>
            <a:r>
              <a:rPr lang="ru-RU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Внеурочная деятельность</a:t>
            </a:r>
            <a:endParaRPr lang="ru-RU" sz="4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541" name="TextBox 5"/>
          <p:cNvSpPr txBox="1">
            <a:spLocks noChangeArrowheads="1"/>
          </p:cNvSpPr>
          <p:nvPr/>
        </p:nvSpPr>
        <p:spPr bwMode="auto">
          <a:xfrm>
            <a:off x="1187450" y="981075"/>
            <a:ext cx="72009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latinLnBrk="1"/>
            <a:r>
              <a:rPr lang="ru-RU" sz="3000" b="1">
                <a:solidFill>
                  <a:srgbClr val="C00000"/>
                </a:solidFill>
                <a:latin typeface="Cambria" pitchFamily="18" charset="0"/>
              </a:rPr>
              <a:t>Конкурс рисунков</a:t>
            </a:r>
          </a:p>
          <a:p>
            <a:pPr algn="ctr" latinLnBrk="1"/>
            <a:r>
              <a:rPr lang="ru-RU" sz="3000" b="1">
                <a:solidFill>
                  <a:srgbClr val="C00000"/>
                </a:solidFill>
                <a:latin typeface="Cambria" pitchFamily="18" charset="0"/>
              </a:rPr>
              <a:t>«Деньги-это серьёзно»</a:t>
            </a:r>
          </a:p>
        </p:txBody>
      </p:sp>
      <p:pic>
        <p:nvPicPr>
          <p:cNvPr id="65542" name="Picture 6" descr="IMG_20201122_20013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35375" y="2060575"/>
            <a:ext cx="1870075" cy="2493963"/>
          </a:xfrm>
          <a:prstGeom prst="rect">
            <a:avLst/>
          </a:prstGeom>
          <a:noFill/>
        </p:spPr>
      </p:pic>
      <p:pic>
        <p:nvPicPr>
          <p:cNvPr id="65545" name="Picture 9" descr="IMG_20201122_20034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11863" y="1989138"/>
            <a:ext cx="2916237" cy="2227262"/>
          </a:xfrm>
          <a:prstGeom prst="rect">
            <a:avLst/>
          </a:prstGeom>
          <a:noFill/>
        </p:spPr>
      </p:pic>
      <p:pic>
        <p:nvPicPr>
          <p:cNvPr id="65547" name="Picture 11" descr="IMG_20201122_20024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9750" y="2060575"/>
            <a:ext cx="2627313" cy="2347913"/>
          </a:xfrm>
          <a:prstGeom prst="rect">
            <a:avLst/>
          </a:prstGeom>
          <a:noFill/>
        </p:spPr>
      </p:pic>
      <p:pic>
        <p:nvPicPr>
          <p:cNvPr id="65548" name="Picture 12" descr="IMG_20201122_20031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56325" y="4292600"/>
            <a:ext cx="2736850" cy="2414588"/>
          </a:xfrm>
          <a:prstGeom prst="rect">
            <a:avLst/>
          </a:prstGeom>
          <a:noFill/>
        </p:spPr>
      </p:pic>
      <p:pic>
        <p:nvPicPr>
          <p:cNvPr id="65549" name="Picture 13" descr="IMG_20201122_20032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8313" y="4652963"/>
            <a:ext cx="3097212" cy="1944687"/>
          </a:xfrm>
          <a:prstGeom prst="rect">
            <a:avLst/>
          </a:prstGeom>
          <a:noFill/>
        </p:spPr>
      </p:pic>
      <p:pic>
        <p:nvPicPr>
          <p:cNvPr id="65550" name="Picture 14" descr="IMG_20201122_20025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924300" y="4652963"/>
            <a:ext cx="2016125" cy="20034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Объект 2"/>
          <p:cNvSpPr>
            <a:spLocks noGrp="1"/>
          </p:cNvSpPr>
          <p:nvPr>
            <p:ph idx="1"/>
          </p:nvPr>
        </p:nvSpPr>
        <p:spPr>
          <a:xfrm>
            <a:off x="914400" y="1341438"/>
            <a:ext cx="8229600" cy="460375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sz="2400" b="1" dirty="0" smtClean="0">
                <a:solidFill>
                  <a:srgbClr val="00B05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Загадки «Доскажи словечко»</a:t>
            </a:r>
            <a:r>
              <a:rPr lang="ru-RU" sz="2400" dirty="0" smtClean="0">
                <a:solidFill>
                  <a:srgbClr val="00B05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B05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lang="ru-RU" sz="2400" dirty="0" smtClean="0">
              <a:solidFill>
                <a:srgbClr val="00B050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3010" name="Объект 2"/>
          <p:cNvSpPr txBox="1">
            <a:spLocks/>
          </p:cNvSpPr>
          <p:nvPr/>
        </p:nvSpPr>
        <p:spPr bwMode="auto">
          <a:xfrm>
            <a:off x="1116013" y="333375"/>
            <a:ext cx="82296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Clr>
                <a:srgbClr val="C3260C"/>
              </a:buClr>
              <a:buSzPct val="130000"/>
              <a:buFont typeface="Georgia" pitchFamily="18" charset="0"/>
              <a:buNone/>
            </a:pPr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Внеурочная деятельность</a:t>
            </a:r>
            <a:endParaRPr lang="ru-RU" sz="3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5070475" y="1989138"/>
            <a:ext cx="3203575" cy="1727200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000000">
                    <a:lumMod val="95000"/>
                    <a:lumOff val="5000"/>
                  </a:srgbClr>
                </a:solidFill>
                <a:latin typeface="Cambria"/>
              </a:rPr>
              <a:t>Обязан деньги ты вложить,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000000">
                    <a:lumMod val="95000"/>
                    <a:lumOff val="5000"/>
                  </a:srgbClr>
                </a:solidFill>
                <a:latin typeface="Cambria"/>
              </a:rPr>
              <a:t>Чтоб производство запустить,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000000">
                    <a:lumMod val="95000"/>
                    <a:lumOff val="5000"/>
                  </a:srgbClr>
                </a:solidFill>
                <a:latin typeface="Cambria"/>
              </a:rPr>
              <a:t>И чтоб ты прибыль получал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000000">
                    <a:lumMod val="95000"/>
                    <a:lumOff val="5000"/>
                  </a:srgbClr>
                </a:solidFill>
                <a:latin typeface="Cambria"/>
              </a:rPr>
              <a:t>Начальный нужен </a:t>
            </a:r>
            <a:r>
              <a:rPr lang="ru-RU" b="1" dirty="0">
                <a:solidFill>
                  <a:srgbClr val="C00000"/>
                </a:solidFill>
                <a:latin typeface="Cambria"/>
              </a:rPr>
              <a:t>КАПИТАЛ</a:t>
            </a:r>
            <a:endParaRPr lang="ru-RU" b="1" dirty="0">
              <a:solidFill>
                <a:srgbClr val="000000">
                  <a:lumMod val="95000"/>
                  <a:lumOff val="5000"/>
                </a:srgbClr>
              </a:solidFill>
              <a:latin typeface="Cambria"/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798513" y="4292600"/>
            <a:ext cx="3629025" cy="1944688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000000">
                    <a:lumMod val="95000"/>
                    <a:lumOff val="5000"/>
                  </a:srgbClr>
                </a:solidFill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Деньги взяты в долг, на срок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000000">
                    <a:lumMod val="95000"/>
                    <a:lumOff val="5000"/>
                  </a:srgbClr>
                </a:solidFill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возможно, под залог.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000000">
                    <a:lumMod val="95000"/>
                    <a:lumOff val="5000"/>
                  </a:srgbClr>
                </a:solidFill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Делу это не вредит,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000000">
                    <a:lumMod val="95000"/>
                    <a:lumOff val="5000"/>
                  </a:srgbClr>
                </a:solidFill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Коль под дело взят </a:t>
            </a:r>
            <a:r>
              <a:rPr lang="ru-RU" sz="2000" b="1" dirty="0">
                <a:solidFill>
                  <a:srgbClr val="C00000"/>
                </a:solidFill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КРЕДИТ</a:t>
            </a:r>
            <a:endParaRPr lang="ru-RU" sz="2000" dirty="0">
              <a:solidFill>
                <a:srgbClr val="000000">
                  <a:lumMod val="95000"/>
                  <a:lumOff val="5000"/>
                </a:srgbClr>
              </a:solidFill>
              <a:latin typeface="Cambria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 bwMode="auto">
          <a:xfrm>
            <a:off x="4716463" y="4292600"/>
            <a:ext cx="3562350" cy="1944688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000000">
                    <a:lumMod val="95000"/>
                    <a:lumOff val="5000"/>
                  </a:srgbClr>
                </a:solidFill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Продукт труда, что можно обменять,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000000">
                    <a:lumMod val="95000"/>
                    <a:lumOff val="5000"/>
                  </a:srgbClr>
                </a:solidFill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Купить и самому перепродать …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000000">
                    <a:lumMod val="95000"/>
                    <a:lumOff val="5000"/>
                  </a:srgbClr>
                </a:solidFill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Свезти на ярмарку, на рынок, на базар.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000000">
                    <a:lumMod val="95000"/>
                    <a:lumOff val="5000"/>
                  </a:srgbClr>
                </a:solidFill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 это за продукт? Скажи – </a:t>
            </a:r>
            <a:r>
              <a:rPr lang="ru-RU" b="1" dirty="0">
                <a:solidFill>
                  <a:srgbClr val="C00000"/>
                </a:solidFill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ТОВАР</a:t>
            </a:r>
            <a:endParaRPr lang="ru-RU" dirty="0">
              <a:solidFill>
                <a:srgbClr val="000000">
                  <a:lumMod val="95000"/>
                  <a:lumOff val="5000"/>
                </a:srgbClr>
              </a:solidFill>
              <a:latin typeface="Cambria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3016" name="Picture 2" descr="https://cstor.nn2.ru/forum/data/forum/images/2015-10/131827252-1.zdorovoe-pitani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114550" cy="292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 bwMode="auto">
          <a:xfrm>
            <a:off x="827088" y="2133600"/>
            <a:ext cx="3203575" cy="172720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spcAft>
                <a:spcPts val="0"/>
              </a:spcAft>
              <a:defRPr/>
            </a:pPr>
            <a:r>
              <a:rPr lang="ru-RU" sz="2200" dirty="0">
                <a:solidFill>
                  <a:srgbClr val="30303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Получил купец доход,</a:t>
            </a:r>
          </a:p>
          <a:p>
            <a:pPr algn="ctr">
              <a:spcAft>
                <a:spcPts val="0"/>
              </a:spcAft>
              <a:defRPr/>
            </a:pPr>
            <a:r>
              <a:rPr lang="ru-RU" sz="2200" dirty="0">
                <a:solidFill>
                  <a:srgbClr val="30303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Увеличил оборот,</a:t>
            </a:r>
          </a:p>
          <a:p>
            <a:pPr algn="ctr">
              <a:spcAft>
                <a:spcPts val="0"/>
              </a:spcAft>
              <a:defRPr/>
            </a:pPr>
            <a:r>
              <a:rPr lang="ru-RU" sz="2200" dirty="0">
                <a:solidFill>
                  <a:srgbClr val="30303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Все расходы оплатил,</a:t>
            </a:r>
          </a:p>
          <a:p>
            <a:pPr algn="ctr">
              <a:spcAft>
                <a:spcPts val="0"/>
              </a:spcAft>
              <a:defRPr/>
            </a:pPr>
            <a:r>
              <a:rPr lang="ru-RU" sz="2200" dirty="0">
                <a:solidFill>
                  <a:srgbClr val="30303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Свою </a:t>
            </a:r>
            <a:r>
              <a:rPr lang="ru-RU" sz="2200" b="1" dirty="0">
                <a:solidFill>
                  <a:srgbClr val="C0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ДОЛЮ</a:t>
            </a:r>
            <a:r>
              <a:rPr lang="ru-RU" sz="2200" b="1" dirty="0">
                <a:solidFill>
                  <a:srgbClr val="30303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200" dirty="0">
                <a:solidFill>
                  <a:srgbClr val="30303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получил.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Объект 2"/>
          <p:cNvSpPr txBox="1">
            <a:spLocks/>
          </p:cNvSpPr>
          <p:nvPr/>
        </p:nvSpPr>
        <p:spPr bwMode="auto">
          <a:xfrm>
            <a:off x="179388" y="333375"/>
            <a:ext cx="8856662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Clr>
                <a:srgbClr val="C3260C"/>
              </a:buClr>
              <a:buSzPct val="130000"/>
              <a:buFont typeface="Georgia" pitchFamily="18" charset="0"/>
              <a:buNone/>
            </a:pPr>
            <a:r>
              <a:rPr lang="ru-RU" sz="3600" b="1" dirty="0">
                <a:solidFill>
                  <a:srgbClr val="00B050"/>
                </a:solidFill>
                <a:latin typeface="Cambria" pitchFamily="18" charset="0"/>
              </a:rPr>
              <a:t>Интернет - ресурсы </a:t>
            </a:r>
          </a:p>
        </p:txBody>
      </p:sp>
      <p:sp>
        <p:nvSpPr>
          <p:cNvPr id="46083" name="TextBox 5">
            <a:hlinkClick r:id="rId2" tooltip="https://fmc.hse.ru/primarySchool"/>
          </p:cNvPr>
          <p:cNvSpPr txBox="1">
            <a:spLocks noChangeArrowheads="1"/>
          </p:cNvSpPr>
          <p:nvPr/>
        </p:nvSpPr>
        <p:spPr bwMode="auto">
          <a:xfrm>
            <a:off x="468313" y="1484313"/>
            <a:ext cx="39592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atinLnBrk="1"/>
            <a:r>
              <a:rPr lang="ru-RU" b="1">
                <a:hlinkClick r:id="rId3"/>
              </a:rPr>
              <a:t>https://хочумогузнаю.рф</a:t>
            </a:r>
            <a:endParaRPr lang="ru-RU" b="1"/>
          </a:p>
          <a:p>
            <a:pPr latinLnBrk="1"/>
            <a:endParaRPr lang="ru-RU"/>
          </a:p>
        </p:txBody>
      </p:sp>
      <p:sp>
        <p:nvSpPr>
          <p:cNvPr id="46085" name="TextBox 6"/>
          <p:cNvSpPr txBox="1">
            <a:spLocks noChangeArrowheads="1"/>
          </p:cNvSpPr>
          <p:nvPr/>
        </p:nvSpPr>
        <p:spPr bwMode="auto">
          <a:xfrm>
            <a:off x="5076825" y="1557338"/>
            <a:ext cx="35274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atinLnBrk="1"/>
            <a:r>
              <a:rPr lang="ru-RU" b="1" u="sng">
                <a:hlinkClick r:id="rId4"/>
              </a:rPr>
              <a:t>http://questigra.ru/finquest/</a:t>
            </a:r>
            <a:r>
              <a:rPr lang="ru-RU" b="1"/>
              <a:t> </a:t>
            </a:r>
          </a:p>
        </p:txBody>
      </p:sp>
      <p:pic>
        <p:nvPicPr>
          <p:cNvPr id="46089" name="Picture 9" descr="IMG_20201122_20222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919" y="1924050"/>
            <a:ext cx="3673103" cy="3037689"/>
          </a:xfrm>
          <a:prstGeom prst="rect">
            <a:avLst/>
          </a:prstGeom>
          <a:noFill/>
        </p:spPr>
      </p:pic>
      <p:pic>
        <p:nvPicPr>
          <p:cNvPr id="46090" name="Picture 10" descr="IMG_20201122_20242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40052" y="1902507"/>
            <a:ext cx="3600970" cy="3038318"/>
          </a:xfrm>
          <a:prstGeom prst="rect">
            <a:avLst/>
          </a:prstGeom>
          <a:noFill/>
        </p:spPr>
      </p:pic>
      <p:sp>
        <p:nvSpPr>
          <p:cNvPr id="2" name="AutoShape 2" descr="blob:https://web.whatsapp.com/0dd88874-c90f-4666-beba-bce8d6b7dac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blob:https://web.whatsapp.com/0dd88874-c90f-4666-beba-bce8d6b7dac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blob:https://web.whatsapp.com/0dd88874-c90f-4666-beba-bce8d6b7dace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8" descr="blob:https://web.whatsapp.com/0dd88874-c90f-4666-beba-bce8d6b7dace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1" name="Picture 9" descr="C:\Users\Ёжик\Desktop\0dd88874-c90f-4666-beba-bce8d6b7dace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7925" y="4437112"/>
            <a:ext cx="3654170" cy="2420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3" name="Rectangle 3"/>
          <p:cNvSpPr>
            <a:spLocks noGrp="1"/>
          </p:cNvSpPr>
          <p:nvPr>
            <p:ph idx="1"/>
          </p:nvPr>
        </p:nvSpPr>
        <p:spPr>
          <a:xfrm>
            <a:off x="323850" y="1125538"/>
            <a:ext cx="8424863" cy="5283200"/>
          </a:xfrm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ea typeface="HY그래픽M"/>
                <a:cs typeface="Times New Roman" pitchFamily="18" charset="0"/>
              </a:rPr>
              <a:t>Деятельность, направленная на воспитание финансовой грамотности младших школьников, может быть проведена в разных формах;</a:t>
            </a:r>
          </a:p>
          <a:p>
            <a:pPr algn="ctr">
              <a:lnSpc>
                <a:spcPct val="90000"/>
              </a:lnSpc>
            </a:pP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ea typeface="HY그래픽M"/>
                <a:cs typeface="Times New Roman" pitchFamily="18" charset="0"/>
              </a:rPr>
              <a:t>Получив основы финансовых знаний в начальной школе, детям будет легче и доступнее осваивать новые вершины экономики в средней, а затем и в старшей школе, что имеет важное значение для формирования и совершенствования личности человека – гражданина своей страны;</a:t>
            </a:r>
          </a:p>
          <a:p>
            <a:pPr algn="ctr">
              <a:lnSpc>
                <a:spcPct val="90000"/>
              </a:lnSpc>
            </a:pP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ea typeface="HY그래픽M"/>
                <a:cs typeface="Times New Roman" pitchFamily="18" charset="0"/>
              </a:rPr>
              <a:t>Чем раньше у детей будут сформированы базовые представления о финансовой стороне жизни человека, а на их основе - понятия, тем безболезненней будет их социальная адаптация во взрослом мире, тем легче будет осуществлен их профессиональный выбор в будущем, а общество получит более грамотных потребителей и производителей.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20040" indent="-320040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29698" name="Content Placeholder 5"/>
          <p:cNvSpPr>
            <a:spLocks noGrp="1"/>
          </p:cNvSpPr>
          <p:nvPr>
            <p:ph idx="1"/>
          </p:nvPr>
        </p:nvSpPr>
        <p:spPr>
          <a:xfrm>
            <a:off x="0" y="981075"/>
            <a:ext cx="9144000" cy="1871663"/>
          </a:xfrm>
        </p:spPr>
        <p:txBody>
          <a:bodyPr>
            <a:normAutofit fontScale="92500" lnSpcReduction="10000"/>
          </a:bodyPr>
          <a:lstStyle/>
          <a:p>
            <a:pPr eaLnBrk="1" hangingPunct="1"/>
            <a:endParaRPr lang="ru-RU" altLang="ko-KR" sz="2800" b="1" smtClean="0">
              <a:solidFill>
                <a:srgbClr val="404040"/>
              </a:solidFill>
              <a:latin typeface="Cambria" pitchFamily="18" charset="0"/>
              <a:cs typeface="Arial" charset="0"/>
            </a:endParaRPr>
          </a:p>
          <a:p>
            <a:pPr algn="ctr" eaLnBrk="1" hangingPunct="1"/>
            <a:r>
              <a:rPr lang="ru-RU" altLang="ko-KR" sz="3200" b="1" smtClean="0">
                <a:solidFill>
                  <a:srgbClr val="404040"/>
                </a:solidFill>
                <a:latin typeface="Cambria" pitchFamily="18" charset="0"/>
                <a:cs typeface="Arial" charset="0"/>
              </a:rPr>
              <a:t>    </a:t>
            </a:r>
            <a:r>
              <a:rPr lang="ru-RU" altLang="ko-KR" sz="3200" b="1" smtClean="0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«Нажить много денег – храбрость; сохранить их – мудрость, а умело расходовать – искусство».</a:t>
            </a:r>
          </a:p>
          <a:p>
            <a:pPr algn="r" eaLnBrk="1" hangingPunct="1"/>
            <a:r>
              <a:rPr lang="ru-RU" altLang="ko-KR" sz="2800" b="1" smtClean="0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Бертольд Авербах</a:t>
            </a:r>
            <a:endParaRPr lang="en-US" altLang="ko-KR" sz="2800" b="1" smtClean="0">
              <a:solidFill>
                <a:schemeClr val="tx1"/>
              </a:solidFill>
              <a:latin typeface="Times New Roman" pitchFamily="18" charset="0"/>
              <a:cs typeface="Arial" charset="0"/>
            </a:endParaRPr>
          </a:p>
        </p:txBody>
      </p:sp>
      <p:pic>
        <p:nvPicPr>
          <p:cNvPr id="8" name="Рисунок 7" descr="https://avatars.mds.yandex.net/get-zen_doc/1246934/pub_5ce704bf740ccd00b332500e_5ce976b444f2e000b49f5862/scale_1200"/>
          <p:cNvPicPr/>
          <p:nvPr/>
        </p:nvPicPr>
        <p:blipFill>
          <a:blip r:embed="rId2">
            <a:extLst/>
          </a:blip>
          <a:srcRect/>
          <a:stretch>
            <a:fillRect/>
          </a:stretch>
        </p:blipFill>
        <p:spPr bwMode="auto">
          <a:xfrm>
            <a:off x="755576" y="3140968"/>
            <a:ext cx="4266357" cy="313807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-23813" y="333375"/>
            <a:ext cx="9144001" cy="2308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n-ea"/>
                <a:cs typeface="+mn-cs"/>
              </a:rPr>
              <a:t>СПАСИБО </a:t>
            </a: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n-ea"/>
                <a:cs typeface="+mn-cs"/>
              </a:rPr>
              <a:t>ЗА ВНИМАНИЕ!</a:t>
            </a:r>
          </a:p>
        </p:txBody>
      </p:sp>
      <p:pic>
        <p:nvPicPr>
          <p:cNvPr id="49154" name="Picture 2" descr="https://in-dee.ru/upload/iblock/2b8/2b83914026dc2f18486b163eb623b1d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95513" y="2852738"/>
            <a:ext cx="4970462" cy="380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767310" y="158750"/>
            <a:ext cx="7524327" cy="1069514"/>
          </a:xfrm>
        </p:spPr>
        <p:txBody>
          <a:bodyPr/>
          <a:lstStyle/>
          <a:p>
            <a:pPr marL="320040" indent="-320040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en-US" altLang="ko-KR" dirty="0" smtClean="0"/>
              <a:t> </a:t>
            </a:r>
            <a:endParaRPr lang="ko-KR" altLang="en-US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2002090" y="3073580"/>
            <a:ext cx="5839310" cy="32940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sp>
        <p:nvSpPr>
          <p:cNvPr id="30722" name="TextBox 2"/>
          <p:cNvSpPr txBox="1">
            <a:spLocks noChangeArrowheads="1"/>
          </p:cNvSpPr>
          <p:nvPr/>
        </p:nvSpPr>
        <p:spPr bwMode="auto">
          <a:xfrm>
            <a:off x="1475656" y="61155"/>
            <a:ext cx="7668344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latinLnBrk="1"/>
            <a:r>
              <a:rPr lang="ru-RU" sz="2000" b="1" dirty="0"/>
              <a:t>Современные дети очень рано знакомятся с ролью денег в жизни  </a:t>
            </a:r>
            <a:r>
              <a:rPr lang="ru-RU" sz="2000" b="1" dirty="0" smtClean="0"/>
              <a:t>человека</a:t>
            </a:r>
            <a:r>
              <a:rPr lang="ru-RU" sz="2000" b="1" dirty="0"/>
              <a:t>. </a:t>
            </a:r>
            <a:endParaRPr lang="en-US" sz="2000" b="1" dirty="0"/>
          </a:p>
          <a:p>
            <a:pPr algn="ctr" latinLnBrk="1"/>
            <a:r>
              <a:rPr lang="ru-RU" sz="2000" b="1" dirty="0"/>
              <a:t>Они слышат разговоры о деньгах дома, по телевизору, на улице. </a:t>
            </a:r>
            <a:endParaRPr lang="en-US" sz="2000" b="1" dirty="0"/>
          </a:p>
          <a:p>
            <a:pPr algn="ctr" latinLnBrk="1"/>
            <a:r>
              <a:rPr lang="ru-RU" sz="2000" b="1" dirty="0"/>
              <a:t>Они рано понимают — деньги позволяют получить </a:t>
            </a:r>
            <a:endParaRPr lang="ru-RU" sz="2000" b="1" dirty="0" smtClean="0"/>
          </a:p>
          <a:p>
            <a:pPr algn="ctr" latinLnBrk="1"/>
            <a:r>
              <a:rPr lang="ru-RU" sz="2000" b="1" dirty="0" smtClean="0"/>
              <a:t>желаемое</a:t>
            </a:r>
            <a:r>
              <a:rPr lang="ru-RU" sz="2000" b="1" dirty="0"/>
              <a:t>, и </a:t>
            </a:r>
            <a:r>
              <a:rPr lang="ru-RU" sz="2000" b="1" dirty="0" smtClean="0"/>
              <a:t>начинают </a:t>
            </a:r>
            <a:r>
              <a:rPr lang="ru-RU" sz="2000" b="1" dirty="0"/>
              <a:t>стремиться к самостоятельному </a:t>
            </a:r>
            <a:endParaRPr lang="ru-RU" sz="2000" b="1" dirty="0" smtClean="0"/>
          </a:p>
          <a:p>
            <a:pPr algn="ctr" latinLnBrk="1"/>
            <a:r>
              <a:rPr lang="ru-RU" sz="2000" b="1" dirty="0" smtClean="0"/>
              <a:t>использованию </a:t>
            </a:r>
            <a:r>
              <a:rPr lang="ru-RU" sz="2000" b="1" dirty="0"/>
              <a:t>денег.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Объект 2"/>
          <p:cNvSpPr>
            <a:spLocks noGrp="1"/>
          </p:cNvSpPr>
          <p:nvPr>
            <p:ph idx="1"/>
          </p:nvPr>
        </p:nvSpPr>
        <p:spPr>
          <a:xfrm>
            <a:off x="1475656" y="836613"/>
            <a:ext cx="7488957" cy="1800299"/>
          </a:xfrm>
        </p:spPr>
        <p:txBody>
          <a:bodyPr/>
          <a:lstStyle/>
          <a:p>
            <a:pPr algn="ctr" eaLnBrk="1" hangingPunct="1"/>
            <a:r>
              <a:rPr lang="ru-RU" sz="2800" dirty="0" smtClean="0">
                <a:solidFill>
                  <a:srgbClr val="404040"/>
                </a:solidFill>
                <a:latin typeface="Cambria" pitchFamily="18" charset="0"/>
                <a:ea typeface="HY그래픽M"/>
                <a:cs typeface="Times New Roman" pitchFamily="18" charset="0"/>
              </a:rPr>
              <a:t> </a:t>
            </a:r>
            <a:r>
              <a:rPr lang="ru-RU" sz="2200" b="1" dirty="0" smtClean="0">
                <a:solidFill>
                  <a:schemeClr val="tx1"/>
                </a:solidFill>
                <a:latin typeface="Cambria" pitchFamily="18" charset="0"/>
                <a:ea typeface="HY그래픽M"/>
                <a:cs typeface="Times New Roman" pitchFamily="18" charset="0"/>
              </a:rPr>
              <a:t>Необходимость внедрения уроков финансовой грамотности в школах обусловлена еще и тем, что современные дети достаточно активно самостоятельно покупают товары</a:t>
            </a:r>
            <a:r>
              <a:rPr lang="en-US" sz="2200" b="1" dirty="0" smtClean="0">
                <a:solidFill>
                  <a:schemeClr val="tx1"/>
                </a:solidFill>
                <a:latin typeface="Cambria" pitchFamily="18" charset="0"/>
                <a:ea typeface="HY그래픽M"/>
                <a:cs typeface="Times New Roman" pitchFamily="18" charset="0"/>
              </a:rPr>
              <a:t>.</a:t>
            </a:r>
            <a:endParaRPr lang="ru-RU" sz="2200" b="1" dirty="0" smtClean="0">
              <a:solidFill>
                <a:schemeClr val="tx1"/>
              </a:solidFill>
              <a:latin typeface="Cambria" pitchFamily="18" charset="0"/>
              <a:ea typeface="HY그래픽M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0"/>
          </p:nvPr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2771800" y="3356992"/>
            <a:ext cx="5124153" cy="2882336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Объект 2"/>
          <p:cNvSpPr>
            <a:spLocks noGrp="1"/>
          </p:cNvSpPr>
          <p:nvPr>
            <p:ph idx="1"/>
          </p:nvPr>
        </p:nvSpPr>
        <p:spPr>
          <a:xfrm>
            <a:off x="1475656" y="260648"/>
            <a:ext cx="7416800" cy="5688013"/>
          </a:xfrm>
        </p:spPr>
        <p:txBody>
          <a:bodyPr>
            <a:noAutofit/>
          </a:bodyPr>
          <a:lstStyle/>
          <a:p>
            <a:pPr indent="269875"/>
            <a:r>
              <a:rPr lang="ru-RU" sz="2800" b="1" dirty="0" smtClean="0">
                <a:solidFill>
                  <a:schemeClr val="tx1"/>
                </a:solidFill>
                <a:ea typeface="HY그래픽M"/>
              </a:rPr>
              <a:t>Важно помочь школьникам получить комплекс знаний и умений, которые помогут в дальнейшем решать финансовые вопросы, а именно:</a:t>
            </a:r>
          </a:p>
          <a:p>
            <a:pPr indent="269875">
              <a:buFont typeface="Georgia" pitchFamily="18" charset="0"/>
              <a:buChar char="*"/>
            </a:pPr>
            <a:r>
              <a:rPr lang="ru-RU" sz="2800" b="1" dirty="0" smtClean="0">
                <a:solidFill>
                  <a:schemeClr val="tx1"/>
                </a:solidFill>
                <a:ea typeface="HY그래픽M"/>
              </a:rPr>
              <a:t>- понимать природу и функции денег;</a:t>
            </a:r>
          </a:p>
          <a:p>
            <a:pPr indent="269875">
              <a:buFont typeface="Georgia" pitchFamily="18" charset="0"/>
              <a:buChar char="*"/>
            </a:pPr>
            <a:r>
              <a:rPr lang="ru-RU" sz="2800" b="1" dirty="0" smtClean="0">
                <a:solidFill>
                  <a:schemeClr val="tx1"/>
                </a:solidFill>
                <a:ea typeface="HY그래픽M"/>
              </a:rPr>
              <a:t>- уметь ценить деньги;</a:t>
            </a:r>
          </a:p>
          <a:p>
            <a:pPr indent="269875">
              <a:buFont typeface="Georgia" pitchFamily="18" charset="0"/>
              <a:buChar char="*"/>
            </a:pPr>
            <a:r>
              <a:rPr lang="ru-RU" sz="2800" b="1" dirty="0" smtClean="0">
                <a:solidFill>
                  <a:schemeClr val="tx1"/>
                </a:solidFill>
                <a:ea typeface="HY그래픽M"/>
              </a:rPr>
              <a:t>- уметь считать деньги;</a:t>
            </a:r>
          </a:p>
          <a:p>
            <a:pPr indent="269875">
              <a:buFont typeface="Georgia" pitchFamily="18" charset="0"/>
              <a:buChar char="*"/>
            </a:pPr>
            <a:r>
              <a:rPr lang="ru-RU" sz="2800" b="1" dirty="0" smtClean="0">
                <a:solidFill>
                  <a:schemeClr val="tx1"/>
                </a:solidFill>
                <a:ea typeface="HY그래픽M"/>
              </a:rPr>
              <a:t>- уметь экономить;</a:t>
            </a:r>
          </a:p>
          <a:p>
            <a:pPr indent="269875">
              <a:buFont typeface="Georgia" pitchFamily="18" charset="0"/>
              <a:buChar char="*"/>
            </a:pPr>
            <a:r>
              <a:rPr lang="ru-RU" sz="2800" b="1" dirty="0" smtClean="0">
                <a:solidFill>
                  <a:schemeClr val="tx1"/>
                </a:solidFill>
                <a:ea typeface="HY그래픽M"/>
              </a:rPr>
              <a:t>- уметь тратить деньги и жить по средствам;</a:t>
            </a:r>
          </a:p>
          <a:p>
            <a:pPr indent="269875">
              <a:buFont typeface="Georgia" pitchFamily="18" charset="0"/>
              <a:buChar char="*"/>
            </a:pPr>
            <a:r>
              <a:rPr lang="ru-RU" sz="2800" b="1" dirty="0" smtClean="0">
                <a:solidFill>
                  <a:schemeClr val="tx1"/>
                </a:solidFill>
                <a:ea typeface="HY그래픽M"/>
              </a:rPr>
              <a:t>- уметь возвращать долги;</a:t>
            </a:r>
          </a:p>
          <a:p>
            <a:pPr indent="269875">
              <a:buFont typeface="Georgia" pitchFamily="18" charset="0"/>
              <a:buChar char="*"/>
            </a:pPr>
            <a:r>
              <a:rPr lang="ru-RU" sz="2800" b="1" dirty="0" smtClean="0">
                <a:solidFill>
                  <a:schemeClr val="tx1"/>
                </a:solidFill>
                <a:ea typeface="HY그래픽M"/>
              </a:rPr>
              <a:t>- уметь делиться;</a:t>
            </a:r>
          </a:p>
          <a:p>
            <a:pPr indent="269875">
              <a:buFont typeface="Georgia" pitchFamily="18" charset="0"/>
              <a:buChar char="*"/>
            </a:pPr>
            <a:r>
              <a:rPr lang="ru-RU" sz="2800" b="1" dirty="0" smtClean="0">
                <a:solidFill>
                  <a:schemeClr val="tx1"/>
                </a:solidFill>
                <a:ea typeface="HY그래픽M"/>
              </a:rPr>
              <a:t>- уметь приумножать деньги.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Объект 2"/>
          <p:cNvSpPr>
            <a:spLocks noGrp="1"/>
          </p:cNvSpPr>
          <p:nvPr>
            <p:ph idx="1"/>
          </p:nvPr>
        </p:nvSpPr>
        <p:spPr>
          <a:xfrm>
            <a:off x="1475656" y="2972551"/>
            <a:ext cx="2088232" cy="503808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ru-RU" sz="2500" b="1" dirty="0" smtClean="0">
                <a:solidFill>
                  <a:schemeClr val="tx1"/>
                </a:solidFill>
                <a:ea typeface="HY그래픽M"/>
              </a:rPr>
              <a:t>Эксперимент</a:t>
            </a:r>
            <a:r>
              <a:rPr lang="ru-RU" sz="2400" b="1" dirty="0" smtClean="0">
                <a:solidFill>
                  <a:schemeClr val="tx1"/>
                </a:solidFill>
                <a:ea typeface="HY그래픽M"/>
              </a:rPr>
              <a:t> </a:t>
            </a:r>
            <a:endParaRPr lang="ru-RU" sz="2400" b="1" dirty="0" smtClean="0">
              <a:solidFill>
                <a:schemeClr val="tx1"/>
              </a:solidFill>
              <a:ea typeface="HY그래픽M"/>
            </a:endParaRPr>
          </a:p>
        </p:txBody>
      </p:sp>
      <p:sp>
        <p:nvSpPr>
          <p:cNvPr id="33798" name="Объект 2"/>
          <p:cNvSpPr txBox="1">
            <a:spLocks/>
          </p:cNvSpPr>
          <p:nvPr/>
        </p:nvSpPr>
        <p:spPr bwMode="auto">
          <a:xfrm>
            <a:off x="539750" y="333375"/>
            <a:ext cx="82296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Clr>
                <a:srgbClr val="C3260C"/>
              </a:buClr>
              <a:buSzPct val="130000"/>
              <a:buFont typeface="Georgia" pitchFamily="18" charset="0"/>
              <a:buNone/>
            </a:pPr>
            <a:r>
              <a:rPr lang="ru-RU" sz="3200" b="1" dirty="0" smtClean="0">
                <a:solidFill>
                  <a:srgbClr val="C00000"/>
                </a:solidFill>
                <a:latin typeface="Cambria" pitchFamily="18" charset="0"/>
              </a:rPr>
              <a:t>    </a:t>
            </a:r>
            <a:r>
              <a:rPr lang="ru-RU" sz="4800" b="1" dirty="0" smtClean="0">
                <a:solidFill>
                  <a:srgbClr val="C00000"/>
                </a:solidFill>
                <a:latin typeface="Cambria" pitchFamily="18" charset="0"/>
              </a:rPr>
              <a:t>Методы:   </a:t>
            </a:r>
            <a:endParaRPr lang="ru-RU" sz="48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cxnSp>
        <p:nvCxnSpPr>
          <p:cNvPr id="3" name="Прямая со стрелкой 2"/>
          <p:cNvCxnSpPr/>
          <p:nvPr/>
        </p:nvCxnSpPr>
        <p:spPr>
          <a:xfrm flipH="1">
            <a:off x="2627784" y="793750"/>
            <a:ext cx="1296144" cy="220320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flipH="1">
            <a:off x="3358406" y="797037"/>
            <a:ext cx="1296144" cy="220320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>
            <a:off x="5004048" y="797037"/>
            <a:ext cx="1152128" cy="219991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5724128" y="793268"/>
            <a:ext cx="1152128" cy="219991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Объект 2"/>
          <p:cNvSpPr>
            <a:spLocks noGrp="1"/>
          </p:cNvSpPr>
          <p:nvPr>
            <p:ph idx="1"/>
          </p:nvPr>
        </p:nvSpPr>
        <p:spPr>
          <a:xfrm>
            <a:off x="3178175" y="3284984"/>
            <a:ext cx="1656606" cy="503808"/>
          </a:xfrm>
        </p:spPr>
        <p:txBody>
          <a:bodyPr/>
          <a:lstStyle/>
          <a:p>
            <a:pPr>
              <a:buFontTx/>
              <a:buChar char="-"/>
            </a:pPr>
            <a:r>
              <a:rPr lang="ru-RU" sz="2500" b="1" dirty="0" smtClean="0">
                <a:solidFill>
                  <a:schemeClr val="tx1"/>
                </a:solidFill>
                <a:ea typeface="HY그래픽M"/>
              </a:rPr>
              <a:t>мозаика</a:t>
            </a:r>
            <a:endParaRPr lang="ru-RU" sz="2500" b="1" dirty="0" smtClean="0">
              <a:solidFill>
                <a:schemeClr val="tx1"/>
              </a:solidFill>
              <a:ea typeface="HY그래픽M"/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"/>
          </p:nvPr>
        </p:nvSpPr>
        <p:spPr>
          <a:xfrm>
            <a:off x="6847262" y="2748620"/>
            <a:ext cx="2045217" cy="503237"/>
          </a:xfrm>
        </p:spPr>
        <p:txBody>
          <a:bodyPr>
            <a:noAutofit/>
          </a:bodyPr>
          <a:lstStyle/>
          <a:p>
            <a:r>
              <a:rPr lang="ru-RU" sz="2500" b="1" dirty="0" smtClean="0">
                <a:solidFill>
                  <a:schemeClr val="tx1"/>
                </a:solidFill>
              </a:rPr>
              <a:t>кластер</a:t>
            </a:r>
            <a:endParaRPr lang="ru-RU" sz="2500" b="1" dirty="0">
              <a:solidFill>
                <a:schemeClr val="tx1"/>
              </a:solidFill>
            </a:endParaRPr>
          </a:p>
        </p:txBody>
      </p:sp>
      <p:sp>
        <p:nvSpPr>
          <p:cNvPr id="14" name="Объект 2"/>
          <p:cNvSpPr>
            <a:spLocks noGrp="1"/>
          </p:cNvSpPr>
          <p:nvPr>
            <p:ph idx="1"/>
          </p:nvPr>
        </p:nvSpPr>
        <p:spPr>
          <a:xfrm>
            <a:off x="5030308" y="3212976"/>
            <a:ext cx="2277996" cy="503808"/>
          </a:xfrm>
        </p:spPr>
        <p:txBody>
          <a:bodyPr>
            <a:normAutofit fontScale="77500" lnSpcReduction="20000"/>
          </a:bodyPr>
          <a:lstStyle/>
          <a:p>
            <a:pPr>
              <a:buFontTx/>
              <a:buChar char="-"/>
            </a:pPr>
            <a:r>
              <a:rPr lang="ru-RU" sz="3200" b="1" dirty="0" smtClean="0">
                <a:solidFill>
                  <a:schemeClr val="tx1"/>
                </a:solidFill>
                <a:ea typeface="HY그래픽M"/>
              </a:rPr>
              <a:t>исследования</a:t>
            </a:r>
            <a:endParaRPr lang="ru-RU" sz="2500" b="1" dirty="0" smtClean="0">
              <a:solidFill>
                <a:schemeClr val="tx1"/>
              </a:solidFill>
              <a:ea typeface="HY그래픽M"/>
            </a:endParaRPr>
          </a:p>
        </p:txBody>
      </p:sp>
      <p:pic>
        <p:nvPicPr>
          <p:cNvPr id="1026" name="Picture 2" descr="https://kartinkin.net/uploads/posts/2021-01/1611954476_44-p-krasivie-foni-iz-rossiiskikh-multikov-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933056"/>
            <a:ext cx="4913735" cy="276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Объект 2"/>
          <p:cNvSpPr>
            <a:spLocks noGrp="1"/>
          </p:cNvSpPr>
          <p:nvPr>
            <p:ph idx="1"/>
          </p:nvPr>
        </p:nvSpPr>
        <p:spPr>
          <a:xfrm>
            <a:off x="1619250" y="1268413"/>
            <a:ext cx="7127875" cy="2592387"/>
          </a:xfrm>
        </p:spPr>
        <p:txBody>
          <a:bodyPr/>
          <a:lstStyle/>
          <a:p>
            <a:pPr>
              <a:buFontTx/>
              <a:buChar char="-"/>
            </a:pPr>
            <a:endParaRPr lang="ru-RU" sz="2500" b="1" dirty="0" smtClean="0">
              <a:solidFill>
                <a:schemeClr val="tx1"/>
              </a:solidFill>
              <a:ea typeface="HY그래픽M"/>
            </a:endParaRPr>
          </a:p>
        </p:txBody>
      </p:sp>
      <p:sp>
        <p:nvSpPr>
          <p:cNvPr id="33798" name="Объект 2"/>
          <p:cNvSpPr txBox="1">
            <a:spLocks/>
          </p:cNvSpPr>
          <p:nvPr/>
        </p:nvSpPr>
        <p:spPr bwMode="auto">
          <a:xfrm>
            <a:off x="539750" y="333375"/>
            <a:ext cx="82296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Clr>
                <a:srgbClr val="C3260C"/>
              </a:buClr>
              <a:buSzPct val="130000"/>
              <a:buFont typeface="Georgia" pitchFamily="18" charset="0"/>
              <a:buNone/>
            </a:pPr>
            <a:r>
              <a:rPr lang="ru-RU" sz="3200" b="1">
                <a:solidFill>
                  <a:srgbClr val="C00000"/>
                </a:solidFill>
                <a:latin typeface="Cambria" pitchFamily="18" charset="0"/>
              </a:rPr>
              <a:t>Методы:</a:t>
            </a:r>
          </a:p>
        </p:txBody>
      </p:sp>
      <p:pic>
        <p:nvPicPr>
          <p:cNvPr id="2050" name="Picture 2" descr="Уроки тётушки Совы&amp;quot; 2020, Надымский район - дата и место проведения, п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0"/>
            <a:ext cx="4238625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Учимся финансовой грамотности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563562"/>
            <a:ext cx="30480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«Богатый Бобрёнок» – это интерактивный мультсериал по финансовой грамотност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861048"/>
            <a:ext cx="4572000" cy="2562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Фиксики Новые серии Фиксики ГДЕ НОЛИК Развивающий мультфильм Все серии подр..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0883" y="4630128"/>
            <a:ext cx="2868385" cy="2227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Кто ты из Смешариков детей? 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1398" y="2664169"/>
            <a:ext cx="3052114" cy="1965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3743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Объект 2"/>
          <p:cNvSpPr txBox="1">
            <a:spLocks/>
          </p:cNvSpPr>
          <p:nvPr/>
        </p:nvSpPr>
        <p:spPr bwMode="auto">
          <a:xfrm>
            <a:off x="539750" y="333375"/>
            <a:ext cx="82296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Clr>
                <a:srgbClr val="C3260C"/>
              </a:buClr>
              <a:buSzPct val="130000"/>
              <a:buFont typeface="Georgia" pitchFamily="18" charset="0"/>
              <a:buNone/>
            </a:pPr>
            <a:r>
              <a:rPr lang="ru-RU" sz="2800" b="1" dirty="0">
                <a:solidFill>
                  <a:srgbClr val="00B050"/>
                </a:solidFill>
                <a:latin typeface="Cambria" pitchFamily="18" charset="0"/>
              </a:rPr>
              <a:t>Урочная </a:t>
            </a:r>
            <a:r>
              <a:rPr lang="ru-RU" sz="2800" b="1" dirty="0" smtClean="0">
                <a:solidFill>
                  <a:srgbClr val="00B050"/>
                </a:solidFill>
                <a:latin typeface="Cambria" pitchFamily="18" charset="0"/>
              </a:rPr>
              <a:t>деятельность. Окружающий </a:t>
            </a:r>
            <a:r>
              <a:rPr lang="ru-RU" sz="2800" b="1" dirty="0">
                <a:solidFill>
                  <a:srgbClr val="00B050"/>
                </a:solidFill>
                <a:latin typeface="Cambria" pitchFamily="18" charset="0"/>
              </a:rPr>
              <a:t>мир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4211960" y="1124744"/>
            <a:ext cx="4320480" cy="1771807"/>
          </a:xfrm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73527" y="3645024"/>
            <a:ext cx="4940416" cy="302433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/>
          </a:blip>
          <a:srcRect/>
          <a:stretch>
            <a:fillRect/>
          </a:stretch>
        </p:blipFill>
        <p:spPr bwMode="auto">
          <a:xfrm>
            <a:off x="179512" y="1254324"/>
            <a:ext cx="3312988" cy="45809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621" y="1196752"/>
            <a:ext cx="3166914" cy="4248472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5842" name="Объект 2"/>
          <p:cNvSpPr txBox="1">
            <a:spLocks/>
          </p:cNvSpPr>
          <p:nvPr/>
        </p:nvSpPr>
        <p:spPr bwMode="auto">
          <a:xfrm>
            <a:off x="539750" y="333375"/>
            <a:ext cx="82296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Clr>
                <a:srgbClr val="C3260C"/>
              </a:buClr>
              <a:buSzPct val="130000"/>
              <a:buFont typeface="Georgia" pitchFamily="18" charset="0"/>
              <a:buNone/>
            </a:pPr>
            <a:r>
              <a:rPr lang="ru-RU" sz="2800" b="1" dirty="0">
                <a:solidFill>
                  <a:srgbClr val="00B050"/>
                </a:solidFill>
                <a:latin typeface="Cambria" pitchFamily="18" charset="0"/>
              </a:rPr>
              <a:t>Урочная </a:t>
            </a:r>
            <a:r>
              <a:rPr lang="ru-RU" sz="2800" b="1" dirty="0" smtClean="0">
                <a:solidFill>
                  <a:srgbClr val="00B050"/>
                </a:solidFill>
                <a:latin typeface="Cambria" pitchFamily="18" charset="0"/>
              </a:rPr>
              <a:t>деятельность. Окружающий </a:t>
            </a:r>
            <a:r>
              <a:rPr lang="ru-RU" sz="2800" b="1" dirty="0">
                <a:solidFill>
                  <a:srgbClr val="00B050"/>
                </a:solidFill>
                <a:latin typeface="Cambria" pitchFamily="18" charset="0"/>
              </a:rPr>
              <a:t>мир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35374" y="1341438"/>
            <a:ext cx="4393009" cy="28054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11960" y="4005262"/>
            <a:ext cx="4354190" cy="27369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1496</TotalTime>
  <Words>471</Words>
  <Application>Microsoft Office PowerPoint</Application>
  <PresentationFormat>Экран (4:3)</PresentationFormat>
  <Paragraphs>85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20</vt:i4>
      </vt:variant>
    </vt:vector>
  </HeadingPairs>
  <TitlesOfParts>
    <vt:vector size="22" baseType="lpstr">
      <vt:lpstr>Custom Design</vt:lpstr>
      <vt:lpstr>Трек</vt:lpstr>
      <vt:lpstr>Презентация PowerPoint</vt:lpstr>
      <vt:lpstr> 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Ёжик</cp:lastModifiedBy>
  <cp:revision>99</cp:revision>
  <dcterms:created xsi:type="dcterms:W3CDTF">2014-04-01T16:35:38Z</dcterms:created>
  <dcterms:modified xsi:type="dcterms:W3CDTF">2022-09-27T09:27:45Z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1676071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